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avi" ContentType="video/x-msvideo"/>
  <Default Extension="gif" ContentType="image/gif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notesMasterIdLst>
    <p:notesMasterId r:id="rId34"/>
  </p:notesMasterIdLst>
  <p:sldIdLst>
    <p:sldId id="256" r:id="rId2"/>
    <p:sldId id="259" r:id="rId3"/>
    <p:sldId id="288" r:id="rId4"/>
    <p:sldId id="289" r:id="rId5"/>
    <p:sldId id="287" r:id="rId6"/>
    <p:sldId id="295" r:id="rId7"/>
    <p:sldId id="291" r:id="rId8"/>
    <p:sldId id="292" r:id="rId9"/>
    <p:sldId id="305" r:id="rId10"/>
    <p:sldId id="306" r:id="rId11"/>
    <p:sldId id="307" r:id="rId12"/>
    <p:sldId id="308" r:id="rId13"/>
    <p:sldId id="309" r:id="rId14"/>
    <p:sldId id="312" r:id="rId15"/>
    <p:sldId id="313" r:id="rId16"/>
    <p:sldId id="310" r:id="rId17"/>
    <p:sldId id="311" r:id="rId18"/>
    <p:sldId id="302" r:id="rId19"/>
    <p:sldId id="303" r:id="rId20"/>
    <p:sldId id="304" r:id="rId21"/>
    <p:sldId id="264" r:id="rId22"/>
    <p:sldId id="268" r:id="rId23"/>
    <p:sldId id="269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4FB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7990" autoAdjust="0"/>
  </p:normalViewPr>
  <p:slideViewPr>
    <p:cSldViewPr>
      <p:cViewPr varScale="1">
        <p:scale>
          <a:sx n="85" d="100"/>
          <a:sy n="85" d="100"/>
        </p:scale>
        <p:origin x="1406" y="53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A4C81B-6B0E-4561-AC28-B34D5BE93D48}" type="datetimeFigureOut">
              <a:rPr lang="en-US" smtClean="0"/>
              <a:t>2/19/2023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5977A5-A8FA-4FA2-9D47-1776B4B528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0540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fld id="{F1F7E2BC-B605-477D-A5DD-45438C6DDFDA}" type="datetimeFigureOut">
              <a:rPr lang="en-US" smtClean="0"/>
              <a:t>2/19/2023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39BB70E-FD18-4F33-A7FD-944CE91FAC13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7E2BC-B605-477D-A5DD-45438C6DDFDA}" type="datetimeFigureOut">
              <a:rPr lang="en-US" smtClean="0"/>
              <a:t>2/19/2023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BB70E-FD18-4F33-A7FD-944CE91FAC1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</p:spPr>
        <p:txBody>
          <a:bodyPr/>
          <a:lstStyle/>
          <a:p>
            <a:fld id="{F1F7E2BC-B605-477D-A5DD-45438C6DDFDA}" type="datetimeFigureOut">
              <a:rPr lang="en-US" smtClean="0"/>
              <a:t>2/19/2023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639BB70E-FD18-4F33-A7FD-944CE91FAC13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7E2BC-B605-477D-A5DD-45438C6DDFDA}" type="datetimeFigureOut">
              <a:rPr lang="en-US" smtClean="0"/>
              <a:t>2/19/2023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639BB70E-FD18-4F33-A7FD-944CE91FAC13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/>
          <a:p>
            <a:pPr lvl="0" eaLnBrk="1" latinLnBrk="0" hangingPunct="1"/>
            <a:r>
              <a:rPr lang="en-US" dirty="0" smtClean="0"/>
              <a:t>Click to edit Master text styles</a:t>
            </a:r>
          </a:p>
          <a:p>
            <a:pPr lvl="1" eaLnBrk="1" latinLnBrk="0" hangingPunct="1"/>
            <a:r>
              <a:rPr lang="en-US" dirty="0" smtClean="0"/>
              <a:t>Second level</a:t>
            </a:r>
          </a:p>
          <a:p>
            <a:pPr lvl="2" eaLnBrk="1" latinLnBrk="0" hangingPunct="1"/>
            <a:r>
              <a:rPr lang="en-US" dirty="0" smtClean="0"/>
              <a:t>Third level</a:t>
            </a:r>
          </a:p>
          <a:p>
            <a:pPr lvl="3" eaLnBrk="1" latinLnBrk="0" hangingPunct="1"/>
            <a:r>
              <a:rPr lang="en-US" dirty="0" smtClean="0"/>
              <a:t>Fourth level</a:t>
            </a:r>
          </a:p>
          <a:p>
            <a:pPr lvl="4" eaLnBrk="1" latinLnBrk="0" hangingPunct="1"/>
            <a:r>
              <a:rPr lang="en-US" dirty="0" smtClean="0"/>
              <a:t>Fifth level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7" name="Rectangle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7E2BC-B605-477D-A5DD-45438C6DDFDA}" type="datetimeFigureOut">
              <a:rPr lang="en-US" smtClean="0"/>
              <a:t>2/19/2023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639BB70E-FD18-4F33-A7FD-944CE91FAC13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F1F7E2BC-B605-477D-A5DD-45438C6DDFDA}" type="datetimeFigureOut">
              <a:rPr lang="en-US" smtClean="0"/>
              <a:t>2/19/2023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639BB70E-FD18-4F33-A7FD-944CE91FAC13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F1F7E2BC-B605-477D-A5DD-45438C6DDFDA}" type="datetimeFigureOut">
              <a:rPr lang="en-US" smtClean="0"/>
              <a:t>2/19/2023</a:t>
            </a:fld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639BB70E-FD18-4F33-A7FD-944CE91FAC13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US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7E2BC-B605-477D-A5DD-45438C6DDFDA}" type="datetimeFigureOut">
              <a:rPr lang="en-US" smtClean="0"/>
              <a:t>2/19/2023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639BB70E-FD18-4F33-A7FD-944CE91FAC1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7E2BC-B605-477D-A5DD-45438C6DDFDA}" type="datetimeFigureOut">
              <a:rPr lang="en-US" smtClean="0"/>
              <a:t>2/19/2023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39BB70E-FD18-4F33-A7FD-944CE91FAC1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7E2BC-B605-477D-A5DD-45438C6DDFDA}" type="datetimeFigureOut">
              <a:rPr lang="en-US" smtClean="0"/>
              <a:t>2/19/2023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639BB70E-FD18-4F33-A7FD-944CE91FAC13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8" name="Rectangle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1" name="Rectangle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/>
          <a:p>
            <a:fld id="{F1F7E2BC-B605-477D-A5DD-45438C6DDFDA}" type="datetimeFigureOut">
              <a:rPr lang="en-US" smtClean="0"/>
              <a:t>2/19/2023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639BB70E-FD18-4F33-A7FD-944CE91FAC13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</p:spPr>
        <p:txBody>
          <a:bodyPr rtlCol="0"/>
          <a:lstStyle/>
          <a:p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612648" y="1600200"/>
            <a:ext cx="8153400" cy="45262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F1F7E2BC-B605-477D-A5DD-45438C6DDFDA}" type="datetimeFigureOut">
              <a:rPr lang="en-US" smtClean="0"/>
              <a:t>2/19/2023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Rectangle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280160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590550" y="1280160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639BB70E-FD18-4F33-A7FD-944CE91FAC13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rtl="0" eaLnBrk="1" latinLnBrk="0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0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0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0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0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wmv"/><Relationship Id="rId1" Type="http://schemas.microsoft.com/office/2007/relationships/media" Target="../media/media2.wmv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wmv"/><Relationship Id="rId1" Type="http://schemas.microsoft.com/office/2007/relationships/media" Target="../media/media3.wmv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wmv"/><Relationship Id="rId1" Type="http://schemas.microsoft.com/office/2007/relationships/media" Target="../media/media4.wmv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0" y="1371600"/>
            <a:ext cx="6477000" cy="1828800"/>
          </a:xfrm>
        </p:spPr>
        <p:txBody>
          <a:bodyPr/>
          <a:lstStyle/>
          <a:p>
            <a:r>
              <a:rPr lang="en-US" dirty="0" err="1" smtClean="0"/>
              <a:t>Operativni</a:t>
            </a:r>
            <a:r>
              <a:rPr lang="en-US" dirty="0" smtClean="0"/>
              <a:t> </a:t>
            </a:r>
            <a:r>
              <a:rPr lang="en-US" dirty="0" err="1" smtClean="0"/>
              <a:t>sistemi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Niti</a:t>
            </a:r>
            <a:endParaRPr lang="en-US" baseline="30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52400" y="5334000"/>
            <a:ext cx="8915400" cy="365125"/>
          </a:xfrm>
        </p:spPr>
        <p:txBody>
          <a:bodyPr/>
          <a:lstStyle/>
          <a:p>
            <a:pPr algn="l"/>
            <a:r>
              <a:rPr lang="en-US" dirty="0" err="1" smtClean="0"/>
              <a:t>Slajdovi</a:t>
            </a:r>
            <a:r>
              <a:rPr lang="en-US" dirty="0" smtClean="0"/>
              <a:t> </a:t>
            </a:r>
            <a:r>
              <a:rPr lang="en-US" dirty="0" err="1" smtClean="0"/>
              <a:t>su</a:t>
            </a:r>
            <a:r>
              <a:rPr lang="en-US" dirty="0" smtClean="0"/>
              <a:t> </a:t>
            </a:r>
            <a:r>
              <a:rPr lang="en-US" dirty="0" err="1" smtClean="0"/>
              <a:t>kreirani</a:t>
            </a:r>
            <a:r>
              <a:rPr lang="en-US" dirty="0" smtClean="0"/>
              <a:t> </a:t>
            </a:r>
            <a:r>
              <a:rPr lang="en-US" dirty="0" err="1" smtClean="0"/>
              <a:t>na</a:t>
            </a:r>
            <a:r>
              <a:rPr lang="en-US" dirty="0" smtClean="0"/>
              <a:t> </a:t>
            </a:r>
            <a:r>
              <a:rPr lang="en-US" dirty="0" err="1" smtClean="0"/>
              <a:t>osnovu</a:t>
            </a:r>
            <a:r>
              <a:rPr lang="en-US" dirty="0" smtClean="0"/>
              <a:t> </a:t>
            </a:r>
            <a:r>
              <a:rPr lang="en-US" dirty="0" err="1" smtClean="0"/>
              <a:t>knjige</a:t>
            </a:r>
            <a:r>
              <a:rPr lang="en-US" dirty="0" smtClean="0"/>
              <a:t> “</a:t>
            </a:r>
            <a:r>
              <a:rPr lang="en-US" dirty="0" err="1" smtClean="0"/>
              <a:t>Operativni</a:t>
            </a:r>
            <a:r>
              <a:rPr lang="en-US" dirty="0" smtClean="0"/>
              <a:t> </a:t>
            </a:r>
            <a:r>
              <a:rPr lang="en-US" dirty="0" err="1" smtClean="0"/>
              <a:t>sistemi</a:t>
            </a:r>
            <a:r>
              <a:rPr lang="en-US" dirty="0" smtClean="0"/>
              <a:t>, </a:t>
            </a:r>
            <a:r>
              <a:rPr lang="en-US" dirty="0" err="1" smtClean="0"/>
              <a:t>principi</a:t>
            </a:r>
            <a:r>
              <a:rPr lang="en-US" dirty="0" smtClean="0"/>
              <a:t> </a:t>
            </a:r>
            <a:r>
              <a:rPr lang="en-US" dirty="0" err="1" smtClean="0"/>
              <a:t>unutra</a:t>
            </a:r>
            <a:r>
              <a:rPr lang="sr-Latn-RS" dirty="0" smtClean="0"/>
              <a:t>šnje organizacije i dizajna, 7. izdanje“, William Stallings, CET, Beograd, 2013.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8449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Primer </a:t>
            </a:r>
            <a:r>
              <a:rPr lang="sr-Latn-RS" dirty="0" smtClean="0"/>
              <a:t>višenitne aplikacije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err="1" smtClean="0"/>
              <a:t>Primeri</a:t>
            </a:r>
            <a:r>
              <a:rPr lang="en-US" dirty="0" smtClean="0"/>
              <a:t>/</a:t>
            </a:r>
            <a:r>
              <a:rPr lang="en-US" dirty="0" err="1" smtClean="0"/>
              <a:t>Niti</a:t>
            </a:r>
            <a:r>
              <a:rPr lang="en-US" dirty="0" smtClean="0"/>
              <a:t>/</a:t>
            </a:r>
            <a:r>
              <a:rPr lang="en-US" dirty="0" err="1" smtClean="0"/>
              <a:t>PrimerNiti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77313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sr-Latn-RS" sz="3200" dirty="0" smtClean="0"/>
              <a:t>Odnos niti stvaralac prema stvorenoj niti</a:t>
            </a:r>
            <a:endParaRPr lang="en-GB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sr-Latn-RS" dirty="0" smtClean="0"/>
              <a:t>Metoda join() klase thread</a:t>
            </a:r>
          </a:p>
          <a:p>
            <a:pPr lvl="1"/>
            <a:r>
              <a:rPr lang="sr-Latn-RS" dirty="0" smtClean="0"/>
              <a:t>Stvaralac čeka da stvorena nit završi rad</a:t>
            </a:r>
          </a:p>
          <a:p>
            <a:pPr lvl="1"/>
            <a:r>
              <a:rPr lang="sr-Latn-RS" dirty="0" smtClean="0"/>
              <a:t>Time se spajaju dva toka izvršavanja</a:t>
            </a:r>
          </a:p>
          <a:p>
            <a:pPr lvl="1"/>
            <a:r>
              <a:rPr lang="sr-Latn-RS" dirty="0" smtClean="0"/>
              <a:t>Metoda je </a:t>
            </a:r>
            <a:r>
              <a:rPr lang="sr-Latn-RS" b="1" dirty="0" smtClean="0"/>
              <a:t>blokirajuća</a:t>
            </a:r>
          </a:p>
          <a:p>
            <a:pPr lvl="2"/>
            <a:r>
              <a:rPr lang="sr-Latn-RS" dirty="0" smtClean="0"/>
              <a:t>Stvaralac će biti blokiran dok stvorena nit ne završi rad</a:t>
            </a:r>
          </a:p>
          <a:p>
            <a:r>
              <a:rPr lang="sr-Latn-RS" dirty="0" smtClean="0"/>
              <a:t>Metoda detach() klase thread</a:t>
            </a:r>
          </a:p>
          <a:p>
            <a:pPr lvl="1"/>
            <a:r>
              <a:rPr lang="sr-Latn-RS" dirty="0" smtClean="0"/>
              <a:t>Razdvaja stvaraoca od stvorene niti</a:t>
            </a:r>
          </a:p>
          <a:p>
            <a:pPr lvl="1"/>
            <a:r>
              <a:rPr lang="sr-Latn-RS" dirty="0" smtClean="0"/>
              <a:t>Tada je dozvoljeno da stvaralac završi rad bez obzira na rad stvorene niti</a:t>
            </a:r>
          </a:p>
        </p:txBody>
      </p:sp>
    </p:spTree>
    <p:extLst>
      <p:ext uri="{BB962C8B-B14F-4D97-AF65-F5344CB8AC3E}">
        <p14:creationId xmlns:p14="http://schemas.microsoft.com/office/powerpoint/2010/main" val="3811970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Prenos parametara u nit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 smtClean="0"/>
              <a:t>Parametri tela niti se prenose kao parametri konstruktora klase thread nakon naziva funkcije </a:t>
            </a:r>
          </a:p>
          <a:p>
            <a:r>
              <a:rPr lang="sr-Latn-RS" dirty="0" smtClean="0"/>
              <a:t>Povratna vrednost funkcije se zanemaruje</a:t>
            </a:r>
          </a:p>
          <a:p>
            <a:r>
              <a:rPr lang="sr-Latn-RS" dirty="0" smtClean="0"/>
              <a:t>Potrebno je prenositi objekte po referenci u funkciju</a:t>
            </a:r>
          </a:p>
          <a:p>
            <a:r>
              <a:rPr lang="sr-Latn-RS" dirty="0" smtClean="0"/>
              <a:t>Mora se eksplicitno preneti referenca funkcijom </a:t>
            </a:r>
            <a:r>
              <a:rPr lang="sr-Latn-RS" b="1" dirty="0" smtClean="0"/>
              <a:t>ref(objekat)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73842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 smtClean="0"/>
              <a:t>Primer prenosa parametara u nit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err="1" smtClean="0"/>
              <a:t>Primeri</a:t>
            </a:r>
            <a:r>
              <a:rPr lang="en-US" dirty="0" smtClean="0"/>
              <a:t>/</a:t>
            </a:r>
            <a:r>
              <a:rPr lang="sr-Latn-RS" dirty="0" smtClean="0"/>
              <a:t>Niti</a:t>
            </a:r>
            <a:r>
              <a:rPr lang="en-US" dirty="0" smtClean="0"/>
              <a:t>/</a:t>
            </a:r>
            <a:r>
              <a:rPr lang="en-US" dirty="0" err="1" smtClean="0"/>
              <a:t>ParametriNiti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10205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 smtClean="0"/>
              <a:t>Primer poboljšanja performansi upotrebom višenitne obrade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 smtClean="0"/>
              <a:t>Program upućuje dva zahteva udaljenom serveru da bi izračunao rezultat</a:t>
            </a:r>
          </a:p>
          <a:p>
            <a:r>
              <a:rPr lang="sr-Latn-RS" dirty="0" smtClean="0"/>
              <a:t>Varijanta sa jednom niti </a:t>
            </a:r>
            <a:endParaRPr lang="en-US" dirty="0"/>
          </a:p>
        </p:txBody>
      </p:sp>
      <p:pic>
        <p:nvPicPr>
          <p:cNvPr id="4" name="Content Placeholder 3" descr="Fig04_03a.gif"/>
          <p:cNvPicPr>
            <a:picLocks noGrp="1" noChangeAspect="1"/>
          </p:cNvPicPr>
          <p:nvPr/>
        </p:nvPicPr>
        <p:blipFill rotWithShape="1">
          <a:blip r:embed="rId2"/>
          <a:srcRect b="19620"/>
          <a:stretch/>
        </p:blipFill>
        <p:spPr bwMode="auto">
          <a:xfrm>
            <a:off x="442686" y="3124200"/>
            <a:ext cx="8017366" cy="32947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774315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/>
              <a:t>Primer poboljšanja performansi upotrebom višenitne obrade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219200"/>
          </a:xfrm>
        </p:spPr>
        <p:txBody>
          <a:bodyPr/>
          <a:lstStyle/>
          <a:p>
            <a:r>
              <a:rPr lang="sr-Latn-RS" dirty="0" smtClean="0"/>
              <a:t>Varijanta sa dve niti</a:t>
            </a:r>
          </a:p>
          <a:p>
            <a:r>
              <a:rPr lang="sr-Latn-RS" dirty="0" smtClean="0"/>
              <a:t>Blokiranje jedne niti ne blokira drugu nit</a:t>
            </a:r>
            <a:endParaRPr lang="en-US" dirty="0"/>
          </a:p>
        </p:txBody>
      </p:sp>
      <p:pic>
        <p:nvPicPr>
          <p:cNvPr id="5" name="Content Placeholder 3" descr="Fig04_03b.gif"/>
          <p:cNvPicPr>
            <a:picLocks noGrp="1" noChangeAspect="1"/>
          </p:cNvPicPr>
          <p:nvPr/>
        </p:nvPicPr>
        <p:blipFill rotWithShape="1">
          <a:blip r:embed="rId2"/>
          <a:srcRect b="43939"/>
          <a:stretch/>
        </p:blipFill>
        <p:spPr bwMode="auto">
          <a:xfrm>
            <a:off x="1371600" y="3048000"/>
            <a:ext cx="5934813" cy="22025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253464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Latn-RS" sz="3600" dirty="0" smtClean="0"/>
              <a:t>Koristi od višenitne obrade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953000"/>
          </a:xfrm>
        </p:spPr>
        <p:txBody>
          <a:bodyPr>
            <a:normAutofit fontScale="92500" lnSpcReduction="20000"/>
          </a:bodyPr>
          <a:lstStyle/>
          <a:p>
            <a:r>
              <a:rPr lang="sr-Latn-RS" dirty="0" smtClean="0"/>
              <a:t>Pozadinski posao</a:t>
            </a:r>
          </a:p>
          <a:p>
            <a:pPr lvl="1"/>
            <a:r>
              <a:rPr lang="sr-Latn-RS" dirty="0" smtClean="0"/>
              <a:t>dugačke ili blokirajuće pozadinske operacije se mogu izvršavati u posebnoj niti, npr. upis u log fajl</a:t>
            </a:r>
          </a:p>
          <a:p>
            <a:pPr lvl="1"/>
            <a:r>
              <a:rPr lang="sr-Latn-RS" dirty="0" smtClean="0"/>
              <a:t>interakcija sa korisnikom je moguća i dok druga nit nije završila operaciju</a:t>
            </a:r>
          </a:p>
          <a:p>
            <a:r>
              <a:rPr lang="sr-Latn-RS" dirty="0"/>
              <a:t>Asinhrona obrada</a:t>
            </a:r>
          </a:p>
          <a:p>
            <a:pPr lvl="1"/>
            <a:r>
              <a:rPr lang="sr-Latn-RS" dirty="0"/>
              <a:t>Naredba predaje posao drugoj niti</a:t>
            </a:r>
          </a:p>
          <a:p>
            <a:pPr lvl="1"/>
            <a:r>
              <a:rPr lang="sr-Latn-RS" dirty="0"/>
              <a:t>Nit koja je predala posao može da nastavi izvršavanje drugih naredbi dok se prethodna naredba još nije </a:t>
            </a:r>
            <a:r>
              <a:rPr lang="sr-Latn-RS" dirty="0" smtClean="0"/>
              <a:t>izvršila</a:t>
            </a:r>
          </a:p>
          <a:p>
            <a:r>
              <a:rPr lang="sr-Latn-RS" dirty="0"/>
              <a:t>Brzina izvršavanja</a:t>
            </a:r>
          </a:p>
          <a:p>
            <a:pPr lvl="1"/>
            <a:r>
              <a:rPr lang="sr-Latn-RS" dirty="0"/>
              <a:t>dok je jedna nit procesa blokirana, druge mogu da se </a:t>
            </a:r>
            <a:r>
              <a:rPr lang="sr-Latn-RS" dirty="0" smtClean="0"/>
              <a:t>izvršavaju</a:t>
            </a:r>
          </a:p>
          <a:p>
            <a:pPr lvl="1"/>
            <a:endParaRPr lang="sr-Latn-R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9311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Koristi od višenitne obrade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sr-Latn-RS" dirty="0"/>
              <a:t>Deljenje resursa unutar aplikacije</a:t>
            </a:r>
          </a:p>
          <a:p>
            <a:pPr lvl="1"/>
            <a:r>
              <a:rPr lang="sr-Latn-RS" dirty="0"/>
              <a:t>niti istog procesa dele istu memoriju</a:t>
            </a:r>
          </a:p>
          <a:p>
            <a:pPr lvl="1"/>
            <a:r>
              <a:rPr lang="sr-Latn-RS" dirty="0"/>
              <a:t>brža i jednostavnija komunikacija između niti nego između procesa</a:t>
            </a:r>
          </a:p>
          <a:p>
            <a:r>
              <a:rPr lang="sr-Latn-RS" dirty="0"/>
              <a:t>Ekonomičnost</a:t>
            </a:r>
          </a:p>
          <a:p>
            <a:pPr lvl="1"/>
            <a:r>
              <a:rPr lang="sr-Latn-RS" dirty="0"/>
              <a:t>brže je napraviti novu nit nego poseban proces</a:t>
            </a:r>
          </a:p>
          <a:p>
            <a:pPr lvl="1"/>
            <a:r>
              <a:rPr lang="sr-Latn-RS" dirty="0"/>
              <a:t>brže je komutiranje između dve niti istog procesa nego između dva procesa</a:t>
            </a:r>
          </a:p>
          <a:p>
            <a:r>
              <a:rPr lang="sr-Latn-RS" dirty="0" smtClean="0"/>
              <a:t>Iskorišćenje višeprocesorske arhitekture</a:t>
            </a:r>
          </a:p>
          <a:p>
            <a:pPr lvl="1"/>
            <a:r>
              <a:rPr lang="sr-Latn-RS" dirty="0" smtClean="0"/>
              <a:t>mogućnost ubrzanja aplikacije ukoliko se niti izvršavaju na različitim procesorima</a:t>
            </a:r>
          </a:p>
          <a:p>
            <a:r>
              <a:rPr lang="sr-Latn-RS" dirty="0" smtClean="0"/>
              <a:t>Modularna struktura programa</a:t>
            </a:r>
          </a:p>
          <a:p>
            <a:pPr lvl="1"/>
            <a:r>
              <a:rPr lang="sr-Latn-RS" dirty="0" smtClean="0"/>
              <a:t>organizacija koda u više niti razdvaja logičke delove programa</a:t>
            </a:r>
          </a:p>
          <a:p>
            <a:pPr lvl="1"/>
            <a:r>
              <a:rPr lang="sr-Latn-RS" dirty="0" smtClean="0"/>
              <a:t>jednostavnija implementacija i održavanje</a:t>
            </a:r>
          </a:p>
          <a:p>
            <a:pPr lvl="1"/>
            <a:endParaRPr lang="sr-Latn-RS" dirty="0"/>
          </a:p>
          <a:p>
            <a:pPr lvl="1"/>
            <a:endParaRPr lang="sr-Latn-R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62684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Odnos</a:t>
            </a:r>
            <a:r>
              <a:rPr lang="en-US" dirty="0" smtClean="0"/>
              <a:t> </a:t>
            </a:r>
            <a:r>
              <a:rPr lang="en-US" dirty="0" err="1" smtClean="0"/>
              <a:t>procesa</a:t>
            </a:r>
            <a:r>
              <a:rPr lang="en-US" dirty="0" smtClean="0"/>
              <a:t> i </a:t>
            </a:r>
            <a:r>
              <a:rPr lang="en-US" dirty="0" err="1" smtClean="0"/>
              <a:t>niti</a:t>
            </a:r>
            <a:r>
              <a:rPr lang="en-US" dirty="0" smtClean="0"/>
              <a:t>	</a:t>
            </a:r>
            <a:endParaRPr lang="en-US" dirty="0"/>
          </a:p>
        </p:txBody>
      </p:sp>
      <p:pic>
        <p:nvPicPr>
          <p:cNvPr id="4" name="Content Placeholder 3" descr="Fig04_01.gif"/>
          <p:cNvPicPr>
            <a:picLocks noChangeAspect="1"/>
          </p:cNvPicPr>
          <p:nvPr/>
        </p:nvPicPr>
        <p:blipFill rotWithShape="1">
          <a:blip r:embed="rId2"/>
          <a:srcRect b="13672"/>
          <a:stretch/>
        </p:blipFill>
        <p:spPr bwMode="auto">
          <a:xfrm>
            <a:off x="2362200" y="2438400"/>
            <a:ext cx="4661647" cy="31096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Line Callout 1 (Accent Bar) 4"/>
          <p:cNvSpPr/>
          <p:nvPr/>
        </p:nvSpPr>
        <p:spPr>
          <a:xfrm flipH="1">
            <a:off x="152400" y="2046514"/>
            <a:ext cx="2133600" cy="1295400"/>
          </a:xfrm>
          <a:prstGeom prst="accentCallout1">
            <a:avLst>
              <a:gd name="adj1" fmla="val 18750"/>
              <a:gd name="adj2" fmla="val -8333"/>
              <a:gd name="adj3" fmla="val 94818"/>
              <a:gd name="adj4" fmla="val -32749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sr-Latn-RS" sz="1600" dirty="0" smtClean="0"/>
              <a:t>OS podržava samo jedan proces koji sadrži jednu nit </a:t>
            </a:r>
          </a:p>
          <a:p>
            <a:r>
              <a:rPr lang="sr-Latn-RS" sz="1600" dirty="0" smtClean="0"/>
              <a:t>(MS DOS)</a:t>
            </a:r>
            <a:endParaRPr lang="en-US" sz="1600" dirty="0"/>
          </a:p>
        </p:txBody>
      </p:sp>
      <p:sp>
        <p:nvSpPr>
          <p:cNvPr id="6" name="Line Callout 1 (Accent Bar) 5"/>
          <p:cNvSpPr/>
          <p:nvPr/>
        </p:nvSpPr>
        <p:spPr>
          <a:xfrm flipH="1">
            <a:off x="152400" y="4495800"/>
            <a:ext cx="2133600" cy="1295400"/>
          </a:xfrm>
          <a:prstGeom prst="accentCallout1">
            <a:avLst>
              <a:gd name="adj1" fmla="val 67490"/>
              <a:gd name="adj2" fmla="val -8333"/>
              <a:gd name="adj3" fmla="val 21988"/>
              <a:gd name="adj4" fmla="val -18804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sr-Latn-RS" sz="1600" dirty="0" smtClean="0"/>
              <a:t>OS podržava više procesa od kojih svaki sadrži jednu nit </a:t>
            </a:r>
          </a:p>
          <a:p>
            <a:r>
              <a:rPr lang="sr-Latn-RS" sz="1600" dirty="0" smtClean="0"/>
              <a:t>(tradicionalni UNIX)</a:t>
            </a:r>
            <a:endParaRPr lang="en-US" sz="1600" dirty="0"/>
          </a:p>
        </p:txBody>
      </p:sp>
      <p:sp>
        <p:nvSpPr>
          <p:cNvPr id="7" name="Line Callout 1 (Accent Bar) 6"/>
          <p:cNvSpPr/>
          <p:nvPr/>
        </p:nvSpPr>
        <p:spPr>
          <a:xfrm>
            <a:off x="7315200" y="1905000"/>
            <a:ext cx="1676400" cy="1600200"/>
          </a:xfrm>
          <a:prstGeom prst="accentCallout1">
            <a:avLst>
              <a:gd name="adj1" fmla="val 18750"/>
              <a:gd name="adj2" fmla="val -8333"/>
              <a:gd name="adj3" fmla="val 51680"/>
              <a:gd name="adj4" fmla="val -5179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sr-Latn-RS" sz="1600" dirty="0" smtClean="0"/>
              <a:t>Okruženje sadrži jedan proces u kojem može postojati više niti </a:t>
            </a:r>
          </a:p>
          <a:p>
            <a:r>
              <a:rPr lang="sr-Latn-RS" sz="1600" dirty="0" smtClean="0"/>
              <a:t>(Java VM)</a:t>
            </a:r>
            <a:endParaRPr lang="en-US" sz="1600" dirty="0"/>
          </a:p>
        </p:txBody>
      </p:sp>
      <p:sp>
        <p:nvSpPr>
          <p:cNvPr id="8" name="Line Callout 1 (Accent Bar) 7"/>
          <p:cNvSpPr/>
          <p:nvPr/>
        </p:nvSpPr>
        <p:spPr>
          <a:xfrm>
            <a:off x="7315200" y="3993243"/>
            <a:ext cx="1676400" cy="1797957"/>
          </a:xfrm>
          <a:prstGeom prst="accentCallout1">
            <a:avLst>
              <a:gd name="adj1" fmla="val 79295"/>
              <a:gd name="adj2" fmla="val -6601"/>
              <a:gd name="adj3" fmla="val 49069"/>
              <a:gd name="adj4" fmla="val -37572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sr-Latn-RS" sz="1600" dirty="0" smtClean="0"/>
              <a:t>OS podržava više procesa od kojih svaki podržava više niti </a:t>
            </a:r>
          </a:p>
          <a:p>
            <a:r>
              <a:rPr lang="sr-Latn-RS" sz="1600" dirty="0" smtClean="0"/>
              <a:t>(Windows, Linux, Solaris)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123169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Proces u višenitnoj obradi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 smtClean="0"/>
              <a:t>Jedinica dodele resursa</a:t>
            </a:r>
          </a:p>
          <a:p>
            <a:pPr lvl="1"/>
            <a:r>
              <a:rPr lang="sr-Latn-RS" dirty="0" smtClean="0"/>
              <a:t>virtuelni adresni prostor u kome je smeštena slika procesa</a:t>
            </a:r>
            <a:endParaRPr lang="sr-Latn-RS" dirty="0"/>
          </a:p>
          <a:p>
            <a:r>
              <a:rPr lang="sr-Latn-RS" dirty="0" smtClean="0"/>
              <a:t>Jedinica zaštite resursa</a:t>
            </a:r>
          </a:p>
          <a:p>
            <a:pPr lvl="1"/>
            <a:r>
              <a:rPr lang="sr-Latn-RS" dirty="0" smtClean="0"/>
              <a:t>zaštićen pristup</a:t>
            </a:r>
          </a:p>
          <a:p>
            <a:pPr lvl="2"/>
            <a:r>
              <a:rPr lang="sr-Latn-RS" dirty="0" smtClean="0"/>
              <a:t>procesoru</a:t>
            </a:r>
          </a:p>
          <a:p>
            <a:pPr lvl="2"/>
            <a:r>
              <a:rPr lang="sr-Latn-RS" dirty="0" smtClean="0"/>
              <a:t>drugim procesima (međuprocesna komunikacija)</a:t>
            </a:r>
          </a:p>
          <a:p>
            <a:pPr lvl="2"/>
            <a:r>
              <a:rPr lang="sr-Latn-RS" dirty="0" smtClean="0"/>
              <a:t>fajlovima</a:t>
            </a:r>
          </a:p>
          <a:p>
            <a:pPr lvl="2"/>
            <a:r>
              <a:rPr lang="sr-Latn-RS" dirty="0" smtClean="0"/>
              <a:t>U/I resursima (uređaji, kanali)</a:t>
            </a:r>
          </a:p>
          <a:p>
            <a:pPr lvl="1"/>
            <a:endParaRPr lang="sr-Latn-R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3378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Procesi</a:t>
            </a: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Program u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izvr</a:t>
            </a:r>
            <a:r>
              <a:rPr lang="sr-Latn-RS" dirty="0" smtClean="0">
                <a:latin typeface="Arial" panose="020B0604020202020204" pitchFamily="34" charset="0"/>
                <a:cs typeface="Arial" panose="020B0604020202020204" pitchFamily="34" charset="0"/>
              </a:rPr>
              <a:t>šavanju</a:t>
            </a:r>
          </a:p>
          <a:p>
            <a:r>
              <a:rPr lang="sr-Latn-RS" dirty="0" smtClean="0">
                <a:latin typeface="Arial" panose="020B0604020202020204" pitchFamily="34" charset="0"/>
                <a:cs typeface="Arial" panose="020B0604020202020204" pitchFamily="34" charset="0"/>
              </a:rPr>
              <a:t>Proces kao jedinica izvršavanja i raspoređivanja</a:t>
            </a:r>
          </a:p>
          <a:p>
            <a:pPr lvl="1"/>
            <a:r>
              <a:rPr lang="sr-Latn-RS" dirty="0">
                <a:latin typeface="Arial" panose="020B0604020202020204" pitchFamily="34" charset="0"/>
                <a:cs typeface="Arial" panose="020B0604020202020204" pitchFamily="34" charset="0"/>
              </a:rPr>
              <a:t>procesor izvršava instrukcije procesa</a:t>
            </a:r>
          </a:p>
          <a:p>
            <a:pPr lvl="1"/>
            <a:r>
              <a:rPr lang="sr-Latn-RS" dirty="0">
                <a:latin typeface="Arial" panose="020B0604020202020204" pitchFamily="34" charset="0"/>
                <a:cs typeface="Arial" panose="020B0604020202020204" pitchFamily="34" charset="0"/>
              </a:rPr>
              <a:t>isprepleteno sa izvršavanjem drugih procesa</a:t>
            </a:r>
          </a:p>
          <a:p>
            <a:pPr lvl="1"/>
            <a:r>
              <a:rPr lang="sr-Latn-RS" dirty="0">
                <a:latin typeface="Arial" panose="020B0604020202020204" pitchFamily="34" charset="0"/>
                <a:cs typeface="Arial" panose="020B0604020202020204" pitchFamily="34" charset="0"/>
              </a:rPr>
              <a:t>OS raspoređuje </a:t>
            </a:r>
            <a:r>
              <a:rPr lang="sr-Latn-RS" dirty="0" smtClean="0">
                <a:latin typeface="Arial" panose="020B0604020202020204" pitchFamily="34" charset="0"/>
                <a:cs typeface="Arial" panose="020B0604020202020204" pitchFamily="34" charset="0"/>
              </a:rPr>
              <a:t>procese</a:t>
            </a:r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sr-Latn-RS" dirty="0" smtClean="0">
                <a:latin typeface="Arial" panose="020B0604020202020204" pitchFamily="34" charset="0"/>
                <a:cs typeface="Arial" panose="020B0604020202020204" pitchFamily="34" charset="0"/>
              </a:rPr>
              <a:t>Proces kao jedinica kojoj se dodeljuje resurs</a:t>
            </a:r>
          </a:p>
          <a:p>
            <a:pPr lvl="1"/>
            <a:r>
              <a:rPr lang="sr-Latn-RS" dirty="0" smtClean="0">
                <a:latin typeface="Arial" panose="020B0604020202020204" pitchFamily="34" charset="0"/>
                <a:cs typeface="Arial" panose="020B0604020202020204" pitchFamily="34" charset="0"/>
              </a:rPr>
              <a:t>proces sadrži virtuelni adresni prostor u koji je smeštena slika procesa</a:t>
            </a:r>
          </a:p>
          <a:p>
            <a:pPr lvl="1"/>
            <a:r>
              <a:rPr lang="sr-Latn-RS" dirty="0" smtClean="0">
                <a:latin typeface="Arial" panose="020B0604020202020204" pitchFamily="34" charset="0"/>
                <a:cs typeface="Arial" panose="020B0604020202020204" pitchFamily="34" charset="0"/>
              </a:rPr>
              <a:t>procesu se može dodeliti vlasništvo nad memorijom, U/I resursom ili fajlom</a:t>
            </a:r>
          </a:p>
          <a:p>
            <a:pPr lvl="1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9428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Nit u višenitnoj obradi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sr-Latn-RS" dirty="0" smtClean="0"/>
              <a:t>Jedan proces </a:t>
            </a:r>
            <a:r>
              <a:rPr lang="en-US" dirty="0" err="1" smtClean="0"/>
              <a:t>mo</a:t>
            </a:r>
            <a:r>
              <a:rPr lang="sr-Latn-RS" dirty="0" smtClean="0"/>
              <a:t>že da sadrži više niti</a:t>
            </a:r>
          </a:p>
          <a:p>
            <a:r>
              <a:rPr lang="sr-Latn-RS" dirty="0" smtClean="0"/>
              <a:t>Svaka nit ima</a:t>
            </a:r>
          </a:p>
          <a:p>
            <a:pPr lvl="1"/>
            <a:r>
              <a:rPr lang="sr-Latn-RS" dirty="0" smtClean="0"/>
              <a:t>stanje izvršavanja </a:t>
            </a:r>
          </a:p>
          <a:p>
            <a:pPr lvl="2"/>
            <a:r>
              <a:rPr lang="sr-Latn-RS" dirty="0" smtClean="0"/>
              <a:t>(izvršavanje, spremna, ...)</a:t>
            </a:r>
          </a:p>
          <a:p>
            <a:pPr lvl="1"/>
            <a:r>
              <a:rPr lang="sr-Latn-RS" dirty="0" smtClean="0"/>
              <a:t>kontekst niti</a:t>
            </a:r>
          </a:p>
          <a:p>
            <a:pPr lvl="2"/>
            <a:r>
              <a:rPr lang="sr-Latn-RS" dirty="0" smtClean="0"/>
              <a:t>sačuvano stanje procesorskih registara dok se ne izvršava</a:t>
            </a:r>
          </a:p>
          <a:p>
            <a:pPr lvl="1"/>
            <a:r>
              <a:rPr lang="sr-Latn-RS" dirty="0" smtClean="0"/>
              <a:t>stek izvršavanja niti</a:t>
            </a:r>
          </a:p>
          <a:p>
            <a:pPr lvl="1"/>
            <a:r>
              <a:rPr lang="sr-Latn-RS" dirty="0" smtClean="0"/>
              <a:t>pristup memoriji i resursima svog procesa</a:t>
            </a:r>
          </a:p>
          <a:p>
            <a:pPr lvl="2"/>
            <a:r>
              <a:rPr lang="sr-Latn-RS" dirty="0" smtClean="0"/>
              <a:t>deljeno sa drugim nitima istog procesa</a:t>
            </a:r>
          </a:p>
          <a:p>
            <a:pPr lvl="2"/>
            <a:endParaRPr lang="sr-Latn-R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4849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Latn-RS" sz="3600" dirty="0" smtClean="0"/>
              <a:t>Model procesa sa višenitnom obradom</a:t>
            </a:r>
            <a:endParaRPr lang="en-US" sz="3600" dirty="0"/>
          </a:p>
        </p:txBody>
      </p:sp>
      <p:pic>
        <p:nvPicPr>
          <p:cNvPr id="4" name="Content Placeholder 3" descr="Fig04_02.gif"/>
          <p:cNvPicPr>
            <a:picLocks noGrp="1" noChangeAspect="1"/>
          </p:cNvPicPr>
          <p:nvPr/>
        </p:nvPicPr>
        <p:blipFill rotWithShape="1">
          <a:blip r:embed="rId2"/>
          <a:srcRect t="4910" b="19319"/>
          <a:stretch/>
        </p:blipFill>
        <p:spPr bwMode="auto">
          <a:xfrm>
            <a:off x="485815" y="1600200"/>
            <a:ext cx="7438985" cy="39188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Content Placeholder 2"/>
          <p:cNvSpPr>
            <a:spLocks noGrp="1"/>
          </p:cNvSpPr>
          <p:nvPr>
            <p:ph sz="quarter" idx="1"/>
          </p:nvPr>
        </p:nvSpPr>
        <p:spPr>
          <a:xfrm>
            <a:off x="228600" y="5638800"/>
            <a:ext cx="8153400" cy="957944"/>
          </a:xfrm>
        </p:spPr>
        <p:txBody>
          <a:bodyPr>
            <a:normAutofit fontScale="85000" lnSpcReduction="10000"/>
          </a:bodyPr>
          <a:lstStyle/>
          <a:p>
            <a:pPr lvl="1"/>
            <a:r>
              <a:rPr lang="sr-Latn-RS" dirty="0" smtClean="0"/>
              <a:t>Svaka nit ima svoj upravljački blok i stek</a:t>
            </a:r>
          </a:p>
          <a:p>
            <a:pPr lvl="1"/>
            <a:r>
              <a:rPr lang="sr-Latn-RS" dirty="0" smtClean="0"/>
              <a:t>Sve niti dele adresni prostor i imaju pristup istim podacima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6656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Raspoređivanje niti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sr-Latn-RS" dirty="0" smtClean="0"/>
              <a:t>Ako OS podržava niti, raspoređivanje se vrši na nivou niti</a:t>
            </a:r>
          </a:p>
          <a:p>
            <a:r>
              <a:rPr lang="sr-Latn-RS" dirty="0" smtClean="0"/>
              <a:t>Većina informacija o stanju izvršavanja čuva se na nivou niti</a:t>
            </a:r>
          </a:p>
          <a:p>
            <a:r>
              <a:rPr lang="sr-Latn-RS" dirty="0" smtClean="0"/>
              <a:t>Neke akcije utiču na sve niti</a:t>
            </a:r>
          </a:p>
          <a:p>
            <a:r>
              <a:rPr lang="sr-Latn-RS" dirty="0" smtClean="0"/>
              <a:t>OS tada mora raspoređivanje vršiti na nivou procesa</a:t>
            </a:r>
          </a:p>
          <a:p>
            <a:pPr lvl="1"/>
            <a:r>
              <a:rPr lang="sr-Latn-RS" dirty="0" smtClean="0"/>
              <a:t>Npr. prekidanjem procesa prekidaju se sve njegove niti 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6534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Stanja niti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5029200"/>
          </a:xfrm>
        </p:spPr>
        <p:txBody>
          <a:bodyPr>
            <a:normAutofit fontScale="85000" lnSpcReduction="20000"/>
          </a:bodyPr>
          <a:lstStyle/>
          <a:p>
            <a:r>
              <a:rPr lang="sr-Latn-RS" dirty="0" smtClean="0"/>
              <a:t>Kao i kod procesa</a:t>
            </a:r>
          </a:p>
          <a:p>
            <a:pPr lvl="1"/>
            <a:r>
              <a:rPr lang="sr-Latn-RS" dirty="0" smtClean="0"/>
              <a:t>Izvršavanje</a:t>
            </a:r>
          </a:p>
          <a:p>
            <a:pPr lvl="1"/>
            <a:r>
              <a:rPr lang="sr-Latn-RS" dirty="0" smtClean="0"/>
              <a:t>Spreman</a:t>
            </a:r>
          </a:p>
          <a:p>
            <a:pPr lvl="1"/>
            <a:r>
              <a:rPr lang="sr-Latn-RS" dirty="0" smtClean="0"/>
              <a:t>Blokiran</a:t>
            </a:r>
          </a:p>
          <a:p>
            <a:r>
              <a:rPr lang="sr-Latn-RS" dirty="0" smtClean="0"/>
              <a:t>Akcije kojima se menja stanje niti</a:t>
            </a:r>
          </a:p>
          <a:p>
            <a:pPr lvl="1"/>
            <a:r>
              <a:rPr lang="sr-Latn-RS" dirty="0" smtClean="0"/>
              <a:t>Kreiranje</a:t>
            </a:r>
          </a:p>
          <a:p>
            <a:pPr lvl="2"/>
            <a:r>
              <a:rPr lang="sr-Latn-RS" dirty="0" smtClean="0"/>
              <a:t>Kreira se upravljački blok niti i stek i nit se postavlja u stanje spreman </a:t>
            </a:r>
          </a:p>
          <a:p>
            <a:pPr lvl="1"/>
            <a:r>
              <a:rPr lang="sr-Latn-RS" dirty="0" smtClean="0"/>
              <a:t>Blokiranje</a:t>
            </a:r>
          </a:p>
          <a:p>
            <a:pPr lvl="2"/>
            <a:r>
              <a:rPr lang="sr-Latn-RS" dirty="0" smtClean="0"/>
              <a:t>Kada nit mora da čeka na događaj</a:t>
            </a:r>
          </a:p>
          <a:p>
            <a:pPr lvl="2"/>
            <a:r>
              <a:rPr lang="sr-Latn-RS" dirty="0" smtClean="0"/>
              <a:t>Sačuva se sadržaj procesorskih registara i procesor se prebacuje na neku drugu nit iz skupa spremnih niti</a:t>
            </a:r>
          </a:p>
          <a:p>
            <a:pPr lvl="1"/>
            <a:r>
              <a:rPr lang="sr-Latn-RS" dirty="0" smtClean="0"/>
              <a:t>Deblokiranje</a:t>
            </a:r>
          </a:p>
          <a:p>
            <a:pPr lvl="2"/>
            <a:r>
              <a:rPr lang="sr-Latn-RS" dirty="0" smtClean="0"/>
              <a:t>Kada se događaj koji je nit čekala desi</a:t>
            </a:r>
          </a:p>
          <a:p>
            <a:pPr lvl="1"/>
            <a:r>
              <a:rPr lang="sr-Latn-RS" dirty="0" smtClean="0"/>
              <a:t>Završavanje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817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Sinhronizacija niti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 smtClean="0"/>
              <a:t>Sve niti jednog procesa dele isti adresni prostor</a:t>
            </a:r>
          </a:p>
          <a:p>
            <a:r>
              <a:rPr lang="sr-Latn-RS" dirty="0" smtClean="0"/>
              <a:t>Potrebno je sinhronizovati pristup ovim deljenim resursima</a:t>
            </a:r>
          </a:p>
          <a:p>
            <a:r>
              <a:rPr lang="sr-Latn-RS" dirty="0" smtClean="0"/>
              <a:t>Bez sinhronizacije</a:t>
            </a:r>
          </a:p>
          <a:p>
            <a:pPr lvl="1"/>
            <a:r>
              <a:rPr lang="sr-Latn-RS" dirty="0" smtClean="0"/>
              <a:t>može doći do neispravnog rada programa</a:t>
            </a:r>
          </a:p>
          <a:p>
            <a:pPr lvl="1"/>
            <a:r>
              <a:rPr lang="sr-Latn-RS" dirty="0" smtClean="0"/>
              <a:t>resursi mogu doći u nekonzistentno stanje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4963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Tipovi</a:t>
            </a:r>
            <a:r>
              <a:rPr lang="en-US" dirty="0" smtClean="0"/>
              <a:t> </a:t>
            </a:r>
            <a:r>
              <a:rPr lang="en-US" dirty="0" err="1" smtClean="0"/>
              <a:t>niti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err="1" smtClean="0"/>
              <a:t>Niti</a:t>
            </a:r>
            <a:r>
              <a:rPr lang="en-US" dirty="0" smtClean="0"/>
              <a:t> </a:t>
            </a:r>
            <a:r>
              <a:rPr lang="en-US" dirty="0" err="1" smtClean="0"/>
              <a:t>nivoa</a:t>
            </a:r>
            <a:r>
              <a:rPr lang="en-US" dirty="0" smtClean="0"/>
              <a:t> </a:t>
            </a:r>
            <a:r>
              <a:rPr lang="en-US" dirty="0" err="1" smtClean="0"/>
              <a:t>korisnika</a:t>
            </a:r>
            <a:endParaRPr lang="en-US" dirty="0" smtClean="0"/>
          </a:p>
          <a:p>
            <a:pPr lvl="1"/>
            <a:r>
              <a:rPr lang="en-US" i="1" dirty="0" smtClean="0"/>
              <a:t>User level threads </a:t>
            </a:r>
            <a:r>
              <a:rPr lang="en-US" dirty="0" smtClean="0"/>
              <a:t>(ULT)</a:t>
            </a:r>
          </a:p>
          <a:p>
            <a:pPr lvl="1"/>
            <a:endParaRPr lang="en-US" i="1" dirty="0"/>
          </a:p>
          <a:p>
            <a:r>
              <a:rPr lang="en-US" dirty="0" err="1" smtClean="0"/>
              <a:t>Niti</a:t>
            </a:r>
            <a:r>
              <a:rPr lang="en-US" dirty="0" smtClean="0"/>
              <a:t> </a:t>
            </a:r>
            <a:r>
              <a:rPr lang="en-US" dirty="0" err="1" smtClean="0"/>
              <a:t>nivoa</a:t>
            </a:r>
            <a:r>
              <a:rPr lang="en-US" dirty="0" smtClean="0"/>
              <a:t> </a:t>
            </a:r>
            <a:r>
              <a:rPr lang="en-US" dirty="0" err="1" smtClean="0"/>
              <a:t>kernela</a:t>
            </a:r>
            <a:endParaRPr lang="en-US" dirty="0" smtClean="0"/>
          </a:p>
          <a:p>
            <a:pPr lvl="1"/>
            <a:r>
              <a:rPr lang="en-US" i="1" dirty="0" smtClean="0"/>
              <a:t>Kernel level threads </a:t>
            </a:r>
            <a:r>
              <a:rPr lang="en-US" dirty="0" smtClean="0"/>
              <a:t>(KLT)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443767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Niti</a:t>
            </a:r>
            <a:r>
              <a:rPr lang="en-US" dirty="0" smtClean="0"/>
              <a:t> </a:t>
            </a:r>
            <a:r>
              <a:rPr lang="en-US" dirty="0" err="1" smtClean="0"/>
              <a:t>nivoa</a:t>
            </a:r>
            <a:r>
              <a:rPr lang="en-US" dirty="0" smtClean="0"/>
              <a:t> </a:t>
            </a:r>
            <a:r>
              <a:rPr lang="en-US" dirty="0" err="1" smtClean="0"/>
              <a:t>korisnika</a:t>
            </a:r>
            <a:r>
              <a:rPr lang="en-US" dirty="0" smtClean="0"/>
              <a:t> (ULT)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4645152" cy="2514600"/>
          </a:xfrm>
        </p:spPr>
        <p:txBody>
          <a:bodyPr>
            <a:noAutofit/>
          </a:bodyPr>
          <a:lstStyle/>
          <a:p>
            <a:r>
              <a:rPr lang="en-US" sz="2200" dirty="0" err="1" smtClean="0"/>
              <a:t>Sav</a:t>
            </a:r>
            <a:r>
              <a:rPr lang="en-US" sz="2200" dirty="0" smtClean="0"/>
              <a:t> </a:t>
            </a:r>
            <a:r>
              <a:rPr lang="en-US" sz="2200" dirty="0" err="1" smtClean="0"/>
              <a:t>posao</a:t>
            </a:r>
            <a:r>
              <a:rPr lang="en-US" sz="2200" dirty="0" smtClean="0"/>
              <a:t> </a:t>
            </a:r>
            <a:r>
              <a:rPr lang="en-US" sz="2200" dirty="0" err="1" smtClean="0"/>
              <a:t>upravljanja</a:t>
            </a:r>
            <a:r>
              <a:rPr lang="en-US" sz="2200" dirty="0" smtClean="0"/>
              <a:t> </a:t>
            </a:r>
            <a:r>
              <a:rPr lang="en-US" sz="2200" dirty="0" err="1" smtClean="0"/>
              <a:t>nitima</a:t>
            </a:r>
            <a:r>
              <a:rPr lang="en-US" sz="2200" dirty="0" smtClean="0"/>
              <a:t> </a:t>
            </a:r>
            <a:r>
              <a:rPr lang="en-US" sz="2200" dirty="0" err="1" smtClean="0"/>
              <a:t>vr</a:t>
            </a:r>
            <a:r>
              <a:rPr lang="sr-Latn-RS" sz="2200" dirty="0" smtClean="0"/>
              <a:t>ši aplikacija</a:t>
            </a:r>
          </a:p>
          <a:p>
            <a:r>
              <a:rPr lang="sr-Latn-RS" sz="2200" dirty="0" smtClean="0"/>
              <a:t>Kernel nije svestan postojanja niti</a:t>
            </a:r>
          </a:p>
          <a:p>
            <a:r>
              <a:rPr lang="sr-Latn-RS" sz="2200" dirty="0" smtClean="0"/>
              <a:t>Niti se kreiraju u okviru aplikacije korišćenjem biblioteke niti</a:t>
            </a: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 rotWithShape="1">
          <a:blip r:embed="rId2"/>
          <a:srcRect l="3501" t="5090" r="2303" b="10571"/>
          <a:stretch/>
        </p:blipFill>
        <p:spPr bwMode="auto">
          <a:xfrm>
            <a:off x="5181600" y="2021113"/>
            <a:ext cx="3904343" cy="33673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609600" y="3962400"/>
            <a:ext cx="6096000" cy="2590800"/>
          </a:xfrm>
          <a:prstGeom prst="rect">
            <a:avLst/>
          </a:prstGeom>
        </p:spPr>
        <p:txBody>
          <a:bodyPr vert="horz">
            <a:normAutofit fontScale="77500" lnSpcReduction="20000"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r-Latn-RS" dirty="0"/>
              <a:t>Biblioteka sadrži kod za </a:t>
            </a:r>
          </a:p>
          <a:p>
            <a:pPr lvl="1"/>
            <a:r>
              <a:rPr lang="sr-Latn-RS" dirty="0"/>
              <a:t>pravljenje i uništavanje niti</a:t>
            </a:r>
          </a:p>
          <a:p>
            <a:pPr lvl="1"/>
            <a:r>
              <a:rPr lang="sr-Latn-RS" dirty="0"/>
              <a:t>prosleđivanje poruka i podataka između niti</a:t>
            </a:r>
          </a:p>
          <a:p>
            <a:pPr lvl="1"/>
            <a:r>
              <a:rPr lang="sr-Latn-RS" dirty="0"/>
              <a:t>raspoređivanje niti</a:t>
            </a:r>
          </a:p>
          <a:p>
            <a:pPr lvl="1"/>
            <a:r>
              <a:rPr lang="sr-Latn-RS" dirty="0"/>
              <a:t>čuvanje i oporavljanje sadržaja </a:t>
            </a:r>
            <a:r>
              <a:rPr lang="sr-Latn-RS" dirty="0" smtClean="0"/>
              <a:t>niti</a:t>
            </a:r>
          </a:p>
          <a:p>
            <a:r>
              <a:rPr lang="sr-Latn-RS" dirty="0" smtClean="0"/>
              <a:t>Sve aktivnosti se odvijaju u korisničkom prostoru </a:t>
            </a:r>
            <a:r>
              <a:rPr lang="sr-Latn-RS" b="1" dirty="0" smtClean="0"/>
              <a:t>unutar jednog procesa</a:t>
            </a:r>
          </a:p>
        </p:txBody>
      </p:sp>
    </p:spTree>
    <p:extLst>
      <p:ext uri="{BB962C8B-B14F-4D97-AF65-F5344CB8AC3E}">
        <p14:creationId xmlns:p14="http://schemas.microsoft.com/office/powerpoint/2010/main" val="164830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Latn-RS" sz="3600" dirty="0" smtClean="0"/>
              <a:t>Raspoređivanje niti korisničkog nivoa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5105400"/>
          </a:xfrm>
        </p:spPr>
        <p:txBody>
          <a:bodyPr>
            <a:normAutofit fontScale="92500"/>
          </a:bodyPr>
          <a:lstStyle/>
          <a:p>
            <a:r>
              <a:rPr lang="sr-Latn-RS" dirty="0" smtClean="0"/>
              <a:t>Kernel raspoređuje procese i dodeljuje im stanje</a:t>
            </a:r>
          </a:p>
          <a:p>
            <a:r>
              <a:rPr lang="sr-Latn-RS" dirty="0" smtClean="0"/>
              <a:t>Niti imaju svoje stanje koje je „logička“ kategorija i nije direktno povezana sa stanjem procesa</a:t>
            </a:r>
          </a:p>
          <a:p>
            <a:r>
              <a:rPr lang="sr-Latn-RS" dirty="0" smtClean="0"/>
              <a:t>Stanje niti označava status niti unutar procesa</a:t>
            </a:r>
          </a:p>
          <a:p>
            <a:r>
              <a:rPr lang="sr-Latn-RS" dirty="0" smtClean="0"/>
              <a:t>Npr. stanje niti „Izvršavanje“ </a:t>
            </a:r>
          </a:p>
          <a:p>
            <a:pPr lvl="1"/>
            <a:r>
              <a:rPr lang="sr-Latn-RS" dirty="0" smtClean="0"/>
              <a:t>znači da je nit aktivna u okviru procesa</a:t>
            </a:r>
          </a:p>
          <a:p>
            <a:pPr lvl="1"/>
            <a:r>
              <a:rPr lang="sr-Latn-RS" dirty="0" smtClean="0"/>
              <a:t>ne mora nužno da znači da se nit trenutno izvršava na procesoru</a:t>
            </a:r>
          </a:p>
          <a:p>
            <a:pPr lvl="1"/>
            <a:r>
              <a:rPr lang="sr-Latn-RS" dirty="0" smtClean="0"/>
              <a:t>kada procesor krene da izvršava proces, izvršavaće se nit u stanju „Izvršavanje“ iz tog procesa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8710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Latn-RS" sz="3600" dirty="0" smtClean="0"/>
              <a:t>Raspoređivanje niti korisničkog nivoa</a:t>
            </a:r>
            <a:endParaRPr lang="en-US" sz="3600" dirty="0"/>
          </a:p>
        </p:txBody>
      </p:sp>
      <p:pic>
        <p:nvPicPr>
          <p:cNvPr id="4" name="Content Placeholder 3" descr="Fig04_07.gif"/>
          <p:cNvPicPr>
            <a:picLocks noGrp="1" noChangeAspect="1"/>
          </p:cNvPicPr>
          <p:nvPr/>
        </p:nvPicPr>
        <p:blipFill rotWithShape="1">
          <a:blip r:embed="rId2"/>
          <a:srcRect t="4946" b="13041"/>
          <a:stretch/>
        </p:blipFill>
        <p:spPr bwMode="auto">
          <a:xfrm>
            <a:off x="466524" y="1524000"/>
            <a:ext cx="8296476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49446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Latn-RS" dirty="0" smtClean="0"/>
              <a:t>Prednosti i mane ULT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5029200"/>
          </a:xfrm>
        </p:spPr>
        <p:txBody>
          <a:bodyPr>
            <a:normAutofit fontScale="92500"/>
          </a:bodyPr>
          <a:lstStyle/>
          <a:p>
            <a:r>
              <a:rPr lang="sr-Latn-RS" dirty="0" smtClean="0"/>
              <a:t>Prednosti</a:t>
            </a:r>
          </a:p>
          <a:p>
            <a:pPr lvl="1"/>
            <a:r>
              <a:rPr lang="sr-Latn-RS" dirty="0" smtClean="0"/>
              <a:t>Komutacija niti ne zahteva prelazak u režim kernela</a:t>
            </a:r>
          </a:p>
          <a:p>
            <a:pPr lvl="1"/>
            <a:r>
              <a:rPr lang="sr-Latn-RS" dirty="0" smtClean="0"/>
              <a:t>Aplikacija može da implementira svoj algoritam raspoređivanja niti</a:t>
            </a:r>
          </a:p>
          <a:p>
            <a:pPr lvl="1"/>
            <a:r>
              <a:rPr lang="sr-Latn-RS" dirty="0" smtClean="0"/>
              <a:t>ULT se mogu izvršavati na svakom operativnom sistemu</a:t>
            </a:r>
          </a:p>
          <a:p>
            <a:r>
              <a:rPr lang="sr-Latn-RS" dirty="0" smtClean="0"/>
              <a:t>Mane</a:t>
            </a:r>
          </a:p>
          <a:p>
            <a:pPr lvl="1"/>
            <a:r>
              <a:rPr lang="sr-Latn-RS" dirty="0" smtClean="0"/>
              <a:t>kada se proces blokira, sve niti istog procesa postaju blokirane</a:t>
            </a:r>
          </a:p>
          <a:p>
            <a:pPr lvl="1"/>
            <a:r>
              <a:rPr lang="sr-Latn-RS" dirty="0" smtClean="0"/>
              <a:t>ne može se iskoristiti multiprocesiranje, jer su sve niti jedan proces pa se izvršavaju na jednom procesoru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161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52400"/>
            <a:ext cx="8153400" cy="990600"/>
          </a:xfrm>
        </p:spPr>
        <p:txBody>
          <a:bodyPr/>
          <a:lstStyle/>
          <a:p>
            <a:r>
              <a:rPr lang="sr-Latn-RS" dirty="0" smtClean="0">
                <a:latin typeface="Arial" panose="020B0604020202020204" pitchFamily="34" charset="0"/>
                <a:cs typeface="Arial" panose="020B0604020202020204" pitchFamily="34" charset="0"/>
              </a:rPr>
              <a:t>Stanja procesa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Content Placeholder 3" descr="Fig03_06.gif"/>
          <p:cNvPicPr>
            <a:picLocks noGrp="1" noChangeAspect="1"/>
          </p:cNvPicPr>
          <p:nvPr/>
        </p:nvPicPr>
        <p:blipFill rotWithShape="1">
          <a:blip r:embed="rId2"/>
          <a:srcRect b="21552"/>
          <a:stretch/>
        </p:blipFill>
        <p:spPr bwMode="auto">
          <a:xfrm>
            <a:off x="687394" y="1905000"/>
            <a:ext cx="7769211" cy="3467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389312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Niti nivoa kernela</a:t>
            </a:r>
            <a:r>
              <a:rPr lang="en-US" dirty="0" smtClean="0"/>
              <a:t> (KLT)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4873752" cy="4495800"/>
          </a:xfrm>
        </p:spPr>
        <p:txBody>
          <a:bodyPr>
            <a:normAutofit/>
          </a:bodyPr>
          <a:lstStyle/>
          <a:p>
            <a:r>
              <a:rPr lang="sr-Latn-RS" dirty="0" smtClean="0"/>
              <a:t>Aplikacija inicira kreiranje niti</a:t>
            </a:r>
          </a:p>
          <a:p>
            <a:r>
              <a:rPr lang="sr-Latn-RS" dirty="0" smtClean="0"/>
              <a:t>Svo upravljanje nitima obavlja kernel</a:t>
            </a:r>
          </a:p>
          <a:p>
            <a:r>
              <a:rPr lang="sr-Latn-RS" dirty="0" smtClean="0"/>
              <a:t>Kernel održava podatke</a:t>
            </a:r>
          </a:p>
          <a:p>
            <a:pPr lvl="1"/>
            <a:r>
              <a:rPr lang="sr-Latn-RS" dirty="0" smtClean="0"/>
              <a:t>za proces u celini</a:t>
            </a:r>
          </a:p>
          <a:p>
            <a:pPr lvl="1"/>
            <a:r>
              <a:rPr lang="sr-Latn-RS" dirty="0" smtClean="0"/>
              <a:t>za svaku pojedinačnu nit</a:t>
            </a:r>
          </a:p>
          <a:p>
            <a:r>
              <a:rPr lang="sr-Latn-RS" dirty="0" smtClean="0"/>
              <a:t>Kernel vrši raspoređivanje na bazi niti </a:t>
            </a:r>
          </a:p>
        </p:txBody>
      </p:sp>
      <p:pic>
        <p:nvPicPr>
          <p:cNvPr id="4" name="Content Placeholder 3" descr="Fig4_6b.gif"/>
          <p:cNvPicPr>
            <a:picLocks noChangeAspect="1"/>
          </p:cNvPicPr>
          <p:nvPr/>
        </p:nvPicPr>
        <p:blipFill rotWithShape="1">
          <a:blip r:embed="rId2"/>
          <a:srcRect b="10759"/>
          <a:stretch/>
        </p:blipFill>
        <p:spPr bwMode="auto">
          <a:xfrm>
            <a:off x="5486400" y="1676400"/>
            <a:ext cx="3557588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429947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Prednosti i mane KLT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sr-Latn-RS" dirty="0" smtClean="0"/>
              <a:t>Prednosti</a:t>
            </a:r>
          </a:p>
          <a:p>
            <a:pPr lvl="1"/>
            <a:r>
              <a:rPr lang="sr-Latn-RS" dirty="0" smtClean="0"/>
              <a:t>Kernel može istovremeno da rasporedi više niti istog procesa na više procesora</a:t>
            </a:r>
          </a:p>
          <a:p>
            <a:pPr lvl="1"/>
            <a:r>
              <a:rPr lang="sr-Latn-RS" dirty="0" smtClean="0"/>
              <a:t>Ako je jedna nit u procesu blokirana, kernel može da rasporedi drugu nit istog procesa</a:t>
            </a:r>
          </a:p>
          <a:p>
            <a:r>
              <a:rPr lang="sr-Latn-RS" dirty="0" smtClean="0"/>
              <a:t>Mane</a:t>
            </a:r>
          </a:p>
          <a:p>
            <a:pPr lvl="1"/>
            <a:r>
              <a:rPr lang="sr-Latn-RS" dirty="0" smtClean="0"/>
              <a:t>prebacivanje sa jedne na drugi nit istog procesa zahteva prelazak u režim kernela</a:t>
            </a:r>
          </a:p>
          <a:p>
            <a:pPr lvl="1"/>
            <a:r>
              <a:rPr lang="sr-Latn-RS" dirty="0" smtClean="0"/>
              <a:t>zato je komutacija KLT za red veličine sporija od komutacije ULT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5344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Kombinovani pristupi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4721352" cy="4800600"/>
          </a:xfrm>
        </p:spPr>
        <p:txBody>
          <a:bodyPr/>
          <a:lstStyle/>
          <a:p>
            <a:r>
              <a:rPr lang="sr-Latn-RS" dirty="0" smtClean="0"/>
              <a:t>Pravljenje niti i najveći deo upravljanja i raspoređivanja vrši se u korisničkom prostoru</a:t>
            </a:r>
          </a:p>
          <a:p>
            <a:r>
              <a:rPr lang="sr-Latn-RS" dirty="0" smtClean="0"/>
              <a:t>Višestruke ULT se mogu preslikati u neki (manji ili jednak) broj KLT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Content Placeholder 3" descr="Fig04_06c.gif"/>
          <p:cNvPicPr>
            <a:picLocks noChangeAspect="1"/>
          </p:cNvPicPr>
          <p:nvPr/>
        </p:nvPicPr>
        <p:blipFill rotWithShape="1">
          <a:blip r:embed="rId2"/>
          <a:srcRect t="3005" r="2332" b="16818"/>
          <a:stretch/>
        </p:blipFill>
        <p:spPr bwMode="auto">
          <a:xfrm>
            <a:off x="5446486" y="1905000"/>
            <a:ext cx="3646714" cy="39696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516465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Stanja procesa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sr-Latn-RS" dirty="0"/>
              <a:t>Izvršavanje</a:t>
            </a:r>
          </a:p>
          <a:p>
            <a:pPr lvl="1"/>
            <a:r>
              <a:rPr lang="sr-Latn-RS" dirty="0"/>
              <a:t>proces čije instrukcije procesor trenutno izvršava</a:t>
            </a:r>
          </a:p>
          <a:p>
            <a:r>
              <a:rPr lang="sr-Latn-RS" dirty="0"/>
              <a:t>Spreman</a:t>
            </a:r>
          </a:p>
          <a:p>
            <a:pPr lvl="1"/>
            <a:r>
              <a:rPr lang="sr-Latn-RS" dirty="0"/>
              <a:t>proces koji je spreman za izvršavanje, ali trenutno procesor ne izvršava njegove instrukcije</a:t>
            </a:r>
          </a:p>
          <a:p>
            <a:r>
              <a:rPr lang="sr-Latn-RS" dirty="0"/>
              <a:t>Blokiran (U čekanju)</a:t>
            </a:r>
          </a:p>
          <a:p>
            <a:pPr lvl="1"/>
            <a:r>
              <a:rPr lang="sr-Latn-RS" dirty="0"/>
              <a:t>proces koji se ne može izvršavati dok se ne pojavi neki događaj</a:t>
            </a:r>
          </a:p>
          <a:p>
            <a:pPr lvl="1"/>
            <a:r>
              <a:rPr lang="sr-Latn-RS" dirty="0"/>
              <a:t>npr. završetak U/I operacije</a:t>
            </a:r>
          </a:p>
          <a:p>
            <a:r>
              <a:rPr lang="sr-Latn-RS" dirty="0"/>
              <a:t>Novi</a:t>
            </a:r>
          </a:p>
          <a:p>
            <a:pPr lvl="1"/>
            <a:r>
              <a:rPr lang="sr-Latn-RS" dirty="0"/>
              <a:t>proces koji je upravo stvoren, ali ga OS još nije prihvatio u red spremnih procesa</a:t>
            </a:r>
          </a:p>
          <a:p>
            <a:r>
              <a:rPr lang="sr-Latn-RS" dirty="0"/>
              <a:t>Izlaz</a:t>
            </a:r>
          </a:p>
          <a:p>
            <a:pPr lvl="1"/>
            <a:r>
              <a:rPr lang="sr-Latn-RS" dirty="0"/>
              <a:t>proces koji je OS uklonio iz reda spremnih procesa zato što je završio rad</a:t>
            </a:r>
            <a:endParaRPr lang="en-U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82799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Višenitna obrada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752600"/>
          </a:xfrm>
        </p:spPr>
        <p:txBody>
          <a:bodyPr>
            <a:normAutofit/>
          </a:bodyPr>
          <a:lstStyle/>
          <a:p>
            <a:r>
              <a:rPr lang="sr-Latn-RS" dirty="0"/>
              <a:t>Sposobnost OS da podrži više konkurentnih putanja izvršavanja jednog procesa</a:t>
            </a:r>
            <a:endParaRPr lang="sr-Latn-RS" dirty="0" smtClean="0"/>
          </a:p>
          <a:p>
            <a:r>
              <a:rPr lang="sr-Latn-RS" dirty="0" smtClean="0"/>
              <a:t>Nit je jedan tok izvršavanja u okviru procesa</a:t>
            </a:r>
          </a:p>
        </p:txBody>
      </p:sp>
      <p:pic>
        <p:nvPicPr>
          <p:cNvPr id="5" name="thread_clone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216446" y="3962500"/>
            <a:ext cx="3660854" cy="2057400"/>
          </a:xfrm>
          <a:prstGeom prst="rect">
            <a:avLst/>
          </a:prstGeom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16" r="40673"/>
          <a:stretch/>
        </p:blipFill>
        <p:spPr>
          <a:xfrm>
            <a:off x="1295400" y="3273649"/>
            <a:ext cx="2918617" cy="3435102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3352800" y="3031515"/>
            <a:ext cx="2057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600" dirty="0" smtClean="0"/>
              <a:t>Osnovna nit</a:t>
            </a:r>
            <a:endParaRPr lang="en-GB" sz="1600" dirty="0"/>
          </a:p>
        </p:txBody>
      </p:sp>
      <p:sp>
        <p:nvSpPr>
          <p:cNvPr id="8" name="TextBox 7"/>
          <p:cNvSpPr txBox="1"/>
          <p:nvPr/>
        </p:nvSpPr>
        <p:spPr>
          <a:xfrm>
            <a:off x="994587" y="5091139"/>
            <a:ext cx="6477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600" dirty="0" smtClean="0"/>
              <a:t>Nit 1</a:t>
            </a:r>
            <a:endParaRPr lang="en-GB" sz="1600" dirty="0"/>
          </a:p>
        </p:txBody>
      </p:sp>
      <p:sp>
        <p:nvSpPr>
          <p:cNvPr id="9" name="TextBox 8"/>
          <p:cNvSpPr txBox="1"/>
          <p:nvPr/>
        </p:nvSpPr>
        <p:spPr>
          <a:xfrm>
            <a:off x="1261730" y="5486400"/>
            <a:ext cx="6477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600" dirty="0" smtClean="0"/>
              <a:t>Nit 2</a:t>
            </a:r>
            <a:endParaRPr lang="en-GB" sz="1600" dirty="0"/>
          </a:p>
        </p:txBody>
      </p:sp>
      <p:sp>
        <p:nvSpPr>
          <p:cNvPr id="10" name="TextBox 9"/>
          <p:cNvSpPr txBox="1"/>
          <p:nvPr/>
        </p:nvSpPr>
        <p:spPr>
          <a:xfrm>
            <a:off x="1584694" y="5816194"/>
            <a:ext cx="6477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600" dirty="0" smtClean="0"/>
              <a:t>Nit 3</a:t>
            </a:r>
            <a:endParaRPr lang="en-GB" sz="1600" dirty="0"/>
          </a:p>
        </p:txBody>
      </p:sp>
      <p:sp>
        <p:nvSpPr>
          <p:cNvPr id="11" name="TextBox 10"/>
          <p:cNvSpPr txBox="1"/>
          <p:nvPr/>
        </p:nvSpPr>
        <p:spPr>
          <a:xfrm>
            <a:off x="3200400" y="6248400"/>
            <a:ext cx="6477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600" dirty="0" smtClean="0"/>
              <a:t>Nit n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1757540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6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Latn-RS" dirty="0"/>
              <a:t>Višenitna obrada</a:t>
            </a:r>
            <a:endParaRPr lang="en-GB" dirty="0"/>
          </a:p>
        </p:txBody>
      </p:sp>
      <p:pic>
        <p:nvPicPr>
          <p:cNvPr id="4" name="videoplayback.wmv">
            <a:hlinkClick r:id="" action="ppaction://media"/>
          </p:cNvPr>
          <p:cNvPicPr>
            <a:picLocks noGrp="1" noChangeAspect="1"/>
          </p:cNvPicPr>
          <p:nvPr>
            <p:ph sz="quarter"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92275" y="1600200"/>
            <a:ext cx="5994400" cy="4495800"/>
          </a:xfrm>
        </p:spPr>
      </p:pic>
      <p:sp>
        <p:nvSpPr>
          <p:cNvPr id="3" name="TextBox 2"/>
          <p:cNvSpPr txBox="1"/>
          <p:nvPr/>
        </p:nvSpPr>
        <p:spPr>
          <a:xfrm>
            <a:off x="533400" y="6477000"/>
            <a:ext cx="327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izvor</a:t>
            </a:r>
            <a:r>
              <a:rPr lang="en-US" dirty="0" smtClean="0"/>
              <a:t>: www.youtube.com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38160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59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Paralelizam</a:t>
            </a:r>
            <a:endParaRPr lang="en-GB" dirty="0"/>
          </a:p>
        </p:txBody>
      </p:sp>
      <p:pic>
        <p:nvPicPr>
          <p:cNvPr id="4" name="China Win Men's 10m Platform Diving Gold - London 2012 Olympics.wmv">
            <a:hlinkClick r:id="" action="ppaction://media"/>
          </p:cNvPr>
          <p:cNvPicPr>
            <a:picLocks noGrp="1" noChangeAspect="1"/>
          </p:cNvPicPr>
          <p:nvPr>
            <p:ph sz="quarter"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92150" y="1600200"/>
            <a:ext cx="7993063" cy="4495800"/>
          </a:xfrm>
        </p:spPr>
      </p:pic>
      <p:sp>
        <p:nvSpPr>
          <p:cNvPr id="5" name="TextBox 4"/>
          <p:cNvSpPr txBox="1"/>
          <p:nvPr/>
        </p:nvSpPr>
        <p:spPr>
          <a:xfrm>
            <a:off x="533400" y="6477000"/>
            <a:ext cx="327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izvor</a:t>
            </a:r>
            <a:r>
              <a:rPr lang="en-US" dirty="0" smtClean="0"/>
              <a:t>: www.youtube.com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46107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Synchro Diver In Total Epic Fail!!.wmv">
            <a:hlinkClick r:id="" action="ppaction://media"/>
          </p:cNvPr>
          <p:cNvPicPr>
            <a:picLocks noGrp="1" noChangeAspect="1"/>
          </p:cNvPicPr>
          <p:nvPr>
            <p:ph sz="quarter"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49288" y="1600200"/>
            <a:ext cx="8081962" cy="4495800"/>
          </a:xfrm>
        </p:spPr>
      </p:pic>
      <p:sp>
        <p:nvSpPr>
          <p:cNvPr id="5" name="TextBox 4"/>
          <p:cNvSpPr txBox="1"/>
          <p:nvPr/>
        </p:nvSpPr>
        <p:spPr>
          <a:xfrm>
            <a:off x="533400" y="6477000"/>
            <a:ext cx="327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izvor</a:t>
            </a:r>
            <a:r>
              <a:rPr lang="en-US" dirty="0" smtClean="0"/>
              <a:t>: www.youtube.com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60524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7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Niti</a:t>
            </a:r>
            <a:r>
              <a:rPr lang="en-US" dirty="0" smtClean="0"/>
              <a:t> u C++11 </a:t>
            </a:r>
            <a:r>
              <a:rPr lang="en-US" dirty="0" err="1" smtClean="0"/>
              <a:t>standardu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err="1" smtClean="0"/>
              <a:t>Predstavljene</a:t>
            </a:r>
            <a:r>
              <a:rPr lang="en-US" dirty="0" smtClean="0"/>
              <a:t> </a:t>
            </a:r>
            <a:r>
              <a:rPr lang="en-US" dirty="0" err="1" smtClean="0"/>
              <a:t>objektom</a:t>
            </a:r>
            <a:r>
              <a:rPr lang="en-US" dirty="0" smtClean="0"/>
              <a:t> </a:t>
            </a:r>
            <a:r>
              <a:rPr lang="en-US" dirty="0" err="1" smtClean="0"/>
              <a:t>klase</a:t>
            </a:r>
            <a:r>
              <a:rPr lang="en-US" dirty="0" smtClean="0"/>
              <a:t> thread </a:t>
            </a:r>
            <a:r>
              <a:rPr lang="en-US" dirty="0" err="1" smtClean="0"/>
              <a:t>iz</a:t>
            </a:r>
            <a:r>
              <a:rPr lang="en-US" dirty="0" smtClean="0"/>
              <a:t> </a:t>
            </a:r>
            <a:r>
              <a:rPr lang="en-US" dirty="0" err="1" smtClean="0"/>
              <a:t>zaglavlja</a:t>
            </a:r>
            <a:r>
              <a:rPr lang="en-US" dirty="0" smtClean="0"/>
              <a:t> &lt;thread&gt;</a:t>
            </a:r>
          </a:p>
          <a:p>
            <a:r>
              <a:rPr lang="en-US" dirty="0" err="1" smtClean="0"/>
              <a:t>Instanciranje</a:t>
            </a:r>
            <a:r>
              <a:rPr lang="en-US" dirty="0" smtClean="0"/>
              <a:t> </a:t>
            </a:r>
            <a:r>
              <a:rPr lang="en-US" dirty="0" err="1" smtClean="0"/>
              <a:t>objekta</a:t>
            </a:r>
            <a:r>
              <a:rPr lang="en-US" dirty="0" smtClean="0"/>
              <a:t> </a:t>
            </a:r>
            <a:r>
              <a:rPr lang="en-US" dirty="0" err="1" smtClean="0"/>
              <a:t>kreira</a:t>
            </a:r>
            <a:r>
              <a:rPr lang="en-US" dirty="0" smtClean="0"/>
              <a:t> </a:t>
            </a:r>
            <a:r>
              <a:rPr lang="en-US" dirty="0" err="1" smtClean="0"/>
              <a:t>novu</a:t>
            </a:r>
            <a:r>
              <a:rPr lang="en-US" dirty="0" smtClean="0"/>
              <a:t> nit </a:t>
            </a:r>
            <a:r>
              <a:rPr lang="en-US" dirty="0" err="1" smtClean="0"/>
              <a:t>koja</a:t>
            </a:r>
            <a:r>
              <a:rPr lang="en-US" dirty="0" smtClean="0"/>
              <a:t> </a:t>
            </a:r>
            <a:r>
              <a:rPr lang="en-US" dirty="0" err="1" smtClean="0"/>
              <a:t>postaje</a:t>
            </a:r>
            <a:r>
              <a:rPr lang="en-US" dirty="0" smtClean="0"/>
              <a:t> </a:t>
            </a:r>
            <a:r>
              <a:rPr lang="en-US" dirty="0" err="1" smtClean="0"/>
              <a:t>spremna</a:t>
            </a:r>
            <a:endParaRPr lang="sr-Latn-RS" dirty="0" smtClean="0"/>
          </a:p>
          <a:p>
            <a:r>
              <a:rPr lang="sr-Latn-RS" dirty="0" smtClean="0"/>
              <a:t>Parametar konstruktora klase thread je funkcija koju nit izvršava</a:t>
            </a:r>
          </a:p>
          <a:p>
            <a:pPr lvl="1"/>
            <a:r>
              <a:rPr lang="sr-Latn-RS" dirty="0" smtClean="0"/>
              <a:t>Ova funkcija se zove telo niti</a:t>
            </a:r>
            <a:endParaRPr lang="en-US" dirty="0" smtClean="0"/>
          </a:p>
          <a:p>
            <a:r>
              <a:rPr lang="en-US" dirty="0" err="1" smtClean="0"/>
              <a:t>Ulazna</a:t>
            </a:r>
            <a:r>
              <a:rPr lang="en-US" dirty="0" smtClean="0"/>
              <a:t> ta</a:t>
            </a:r>
            <a:r>
              <a:rPr lang="sr-Latn-RS" dirty="0" smtClean="0"/>
              <a:t>čka programa je i dalje main funkcija</a:t>
            </a:r>
          </a:p>
          <a:p>
            <a:r>
              <a:rPr lang="sr-Latn-RS" dirty="0" smtClean="0"/>
              <a:t>Završetak je kad se završi main</a:t>
            </a:r>
          </a:p>
        </p:txBody>
      </p:sp>
    </p:spTree>
    <p:extLst>
      <p:ext uri="{BB962C8B-B14F-4D97-AF65-F5344CB8AC3E}">
        <p14:creationId xmlns:p14="http://schemas.microsoft.com/office/powerpoint/2010/main" val="2177171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dian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12024</TotalTime>
  <Words>1207</Words>
  <Application>Microsoft Office PowerPoint</Application>
  <PresentationFormat>On-screen Show (4:3)</PresentationFormat>
  <Paragraphs>198</Paragraphs>
  <Slides>32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7" baseType="lpstr">
      <vt:lpstr>Arial</vt:lpstr>
      <vt:lpstr>Calibri</vt:lpstr>
      <vt:lpstr>Wingdings</vt:lpstr>
      <vt:lpstr>Wingdings 2</vt:lpstr>
      <vt:lpstr>Median</vt:lpstr>
      <vt:lpstr>Operativni sistemi</vt:lpstr>
      <vt:lpstr>Procesi</vt:lpstr>
      <vt:lpstr>Stanja procesa</vt:lpstr>
      <vt:lpstr>Stanja procesa</vt:lpstr>
      <vt:lpstr>Višenitna obrada</vt:lpstr>
      <vt:lpstr>Višenitna obrada</vt:lpstr>
      <vt:lpstr>Paralelizam</vt:lpstr>
      <vt:lpstr>PowerPoint Presentation</vt:lpstr>
      <vt:lpstr>Niti u C++11 standardu</vt:lpstr>
      <vt:lpstr>Primer višenitne aplikacije</vt:lpstr>
      <vt:lpstr>Odnos niti stvaralac prema stvorenoj niti</vt:lpstr>
      <vt:lpstr>Prenos parametara u nit</vt:lpstr>
      <vt:lpstr>Primer prenosa parametara u nit</vt:lpstr>
      <vt:lpstr>Primer poboljšanja performansi upotrebom višenitne obrade </vt:lpstr>
      <vt:lpstr>Primer poboljšanja performansi upotrebom višenitne obrade </vt:lpstr>
      <vt:lpstr>Koristi od višenitne obrade</vt:lpstr>
      <vt:lpstr>Koristi od višenitne obrade</vt:lpstr>
      <vt:lpstr>Odnos procesa i niti </vt:lpstr>
      <vt:lpstr>Proces u višenitnoj obradi</vt:lpstr>
      <vt:lpstr>Nit u višenitnoj obradi</vt:lpstr>
      <vt:lpstr>Model procesa sa višenitnom obradom</vt:lpstr>
      <vt:lpstr>Raspoređivanje niti</vt:lpstr>
      <vt:lpstr>Stanja niti</vt:lpstr>
      <vt:lpstr>Sinhronizacija niti</vt:lpstr>
      <vt:lpstr>Tipovi niti</vt:lpstr>
      <vt:lpstr>Niti nivoa korisnika (ULT)</vt:lpstr>
      <vt:lpstr>Raspoređivanje niti korisničkog nivoa</vt:lpstr>
      <vt:lpstr>Raspoređivanje niti korisničkog nivoa</vt:lpstr>
      <vt:lpstr>Prednosti i mane ULT</vt:lpstr>
      <vt:lpstr>Niti nivoa kernela (KLT)</vt:lpstr>
      <vt:lpstr>Prednosti i mane KLT </vt:lpstr>
      <vt:lpstr>Kombinovani pristupi</vt:lpstr>
    </vt:vector>
  </TitlesOfParts>
  <Company>Hewlett-Packard Company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Operativni sistemi</dc:title>
  <dc:creator>Goran</dc:creator>
  <cp:lastModifiedBy>Goran Savic</cp:lastModifiedBy>
  <cp:revision>612</cp:revision>
  <dcterms:created xsi:type="dcterms:W3CDTF">2014-10-01T08:35:38Z</dcterms:created>
  <dcterms:modified xsi:type="dcterms:W3CDTF">2023-02-19T14:55:35Z</dcterms:modified>
</cp:coreProperties>
</file>